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12" autoAdjust="0"/>
    <p:restoredTop sz="94660"/>
  </p:normalViewPr>
  <p:slideViewPr>
    <p:cSldViewPr>
      <p:cViewPr>
        <p:scale>
          <a:sx n="100" d="100"/>
          <a:sy n="100" d="100"/>
        </p:scale>
        <p:origin x="-870" y="12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A5A08-C7A4-433F-B49B-8A16322C4FE7}" type="datetimeFigureOut">
              <a:rPr lang="en-IN" smtClean="0"/>
              <a:pPr/>
              <a:t>23-04-2022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87549-0883-48FB-B0EC-992B114D95F1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374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457201"/>
            <a:ext cx="8458200" cy="60198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/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दे.भ.बा.भा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खंजिरे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शिक्षण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संस्थेचे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,</a:t>
            </a:r>
            <a:br>
              <a:rPr lang="en-US" sz="24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नाईट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कॉलेज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ऑफ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आर्टस्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‌ ॲ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ण्ड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कॉमर्स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इचलकरंजी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बी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. ए.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3 (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सूक्ष्म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अर्थशास्त्र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)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‘‘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आणि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बहिर्गत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3600" b="1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3600" b="1" dirty="0" smtClean="0">
                <a:latin typeface="Mangal" pitchFamily="18" charset="0"/>
                <a:cs typeface="Mangal" pitchFamily="18" charset="0"/>
              </a:rPr>
              <a:t>’’</a:t>
            </a:r>
            <a:br>
              <a:rPr lang="en-US" sz="36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(Internal and External Economics of Scale)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-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सादर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800" b="1" dirty="0" err="1" smtClean="0">
                <a:latin typeface="Mangal" pitchFamily="18" charset="0"/>
                <a:cs typeface="Mangal" pitchFamily="18" charset="0"/>
              </a:rPr>
              <a:t>कर्ते</a:t>
            </a: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> -</a:t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प्रा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एस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एल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3200" b="1" dirty="0" err="1" smtClean="0">
                <a:latin typeface="Mangal" pitchFamily="18" charset="0"/>
                <a:cs typeface="Mangal" pitchFamily="18" charset="0"/>
              </a:rPr>
              <a:t>रणदिवे</a:t>
            </a: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32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32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r>
              <a:rPr lang="en-US" sz="2800" b="1" dirty="0" smtClean="0">
                <a:latin typeface="Mangal" pitchFamily="18" charset="0"/>
                <a:cs typeface="Mangal" pitchFamily="18" charset="0"/>
              </a:rPr>
              <a:t/>
            </a:r>
            <a:br>
              <a:rPr lang="en-US" sz="2800" b="1" dirty="0" smtClean="0">
                <a:latin typeface="Mangal" pitchFamily="18" charset="0"/>
                <a:cs typeface="Mangal" pitchFamily="18" charset="0"/>
              </a:rPr>
            </a:br>
            <a:endParaRPr lang="en-IN" sz="2800" b="1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प्रास्ताविक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नफा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मिळविण्यासाठी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वाढीची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उत्पादकाची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इच्छा</a:t>
            </a:r>
            <a:endParaRPr lang="en-US" sz="15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वाढते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सरासरी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खर्च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घटतो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Font typeface="Arial" charset="0"/>
              <a:buChar char="•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60000"/>
              </a:lnSpc>
              <a:buNone/>
            </a:pPr>
            <a:r>
              <a:rPr lang="en-US" sz="15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कल्पना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डॉ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मार्शल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यांनी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मांडली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60000"/>
              </a:lnSpc>
              <a:buAutoNum type="arabicParenR"/>
            </a:pP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60000"/>
              </a:lnSpc>
              <a:buNone/>
            </a:pPr>
            <a:r>
              <a:rPr lang="en-US" sz="15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एखाद्या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उद्योगाचा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विस्तार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वाढविल्याने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उत्पादनाचे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प्रमाण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वाढते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होणाऱ्या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आ.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बचतीचे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5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वर्ग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500" dirty="0" err="1" smtClean="0">
                <a:latin typeface="Mangal" pitchFamily="18" charset="0"/>
                <a:cs typeface="Mangal" pitchFamily="18" charset="0"/>
              </a:rPr>
              <a:t>आहेत</a:t>
            </a:r>
            <a:r>
              <a:rPr lang="en-US" sz="15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6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1)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तांत्रिक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लाभ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अ)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मोठी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यंत्रे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	ब)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अत्याधुनिक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यंत्र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क)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प्रक्रीयाची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सलगता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ड)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श्रम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विभागणी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व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सलगता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इ)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उपफल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फ)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संशोधन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400" dirty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 smtClean="0">
                <a:latin typeface="Mangal" pitchFamily="18" charset="0"/>
                <a:cs typeface="Mangal" pitchFamily="18" charset="0"/>
              </a:rPr>
              <a:t>	2)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व्यवस्थापकीय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-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विशेषीकरण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संशोधन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कार्यक्षमता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वाढते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3)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खरेदी-विक्री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विषयक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घाऊक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खरेदी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तस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मानाची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नेमणूक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जाहीरात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4)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वित्तविषयक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फायदे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भाग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विकणे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कर्जरोखे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विकणे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5)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धोके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पत्करण्यामधील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बाजारपेठ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वस्तूचे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4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	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मालाची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उपलब्धता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–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वाहतूकीची</a:t>
            </a:r>
            <a:r>
              <a:rPr lang="en-US" sz="14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400" dirty="0" err="1" smtClean="0">
                <a:latin typeface="Mangal" pitchFamily="18" charset="0"/>
                <a:cs typeface="Mangal" pitchFamily="18" charset="0"/>
              </a:rPr>
              <a:t>विविधता</a:t>
            </a:r>
            <a:endParaRPr lang="en-US" sz="1400" dirty="0" smtClean="0">
              <a:latin typeface="Mangal" pitchFamily="18" charset="0"/>
              <a:cs typeface="Mangal" pitchFamily="18" charset="0"/>
            </a:endParaRPr>
          </a:p>
          <a:p>
            <a:pPr>
              <a:buNone/>
            </a:pPr>
            <a:endParaRPr lang="en-US" sz="1600" dirty="0" smtClean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0960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तोटे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	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व्यवस्थापन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कार्यात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अडचण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कामगार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कलह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प्रशासनात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यंत्रावरील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नियंत्रण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संयोजकाचे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यंत्रणेवरील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नियंत्रण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सुटते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बहिर्गत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बखती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एकाच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ठिकाणी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उद्योग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समूह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काढल्याने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सामुदायिक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सर्व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व्‍यवसायिकांना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केंद्रीकरणातील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माहीती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विषयक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विशेषीकरणाचे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endParaRPr lang="en-US" sz="1200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विघटन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बहिर्गतचे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अगर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तोटे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: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1200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वेळेत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पोहचत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खर्च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वाढतो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कामगार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संघटना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बळकट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,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उत्पादनात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खंड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r>
              <a:rPr lang="en-US" sz="1200" dirty="0">
                <a:latin typeface="Mangal" pitchFamily="18" charset="0"/>
                <a:cs typeface="Mangal" pitchFamily="18" charset="0"/>
              </a:rPr>
              <a:t>	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बँकावर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वेळेत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कर्ज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पुरवठा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	*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तिव्र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अनिष्ट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स्पर्धा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निर्माण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1200" dirty="0" err="1" smtClean="0">
                <a:latin typeface="Mangal" pitchFamily="18" charset="0"/>
                <a:cs typeface="Mangal" pitchFamily="18" charset="0"/>
              </a:rPr>
              <a:t>होतात</a:t>
            </a:r>
            <a:r>
              <a:rPr lang="en-US" sz="1200" dirty="0" smtClean="0">
                <a:latin typeface="Mangal" pitchFamily="18" charset="0"/>
                <a:cs typeface="Mangal" pitchFamily="18" charset="0"/>
              </a:rPr>
              <a:t>.</a:t>
            </a:r>
          </a:p>
          <a:p>
            <a:pPr>
              <a:lnSpc>
                <a:spcPct val="170000"/>
              </a:lnSpc>
              <a:buNone/>
            </a:pPr>
            <a:endParaRPr lang="en-US" sz="1200" dirty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1200" dirty="0" smtClean="0">
                <a:latin typeface="Mangal" pitchFamily="18" charset="0"/>
                <a:cs typeface="Mangal" pitchFamily="18" charset="0"/>
              </a:rPr>
              <a:t>		</a:t>
            </a:r>
            <a:endParaRPr lang="en-IN" sz="1200" dirty="0">
              <a:latin typeface="Mangal" pitchFamily="18" charset="0"/>
              <a:cs typeface="Mangal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943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lnSpc>
                <a:spcPct val="200000"/>
              </a:lnSpc>
              <a:buNone/>
            </a:pP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सारांश</a:t>
            </a:r>
            <a:r>
              <a:rPr lang="en-US" sz="2400" b="1" dirty="0" smtClean="0">
                <a:latin typeface="Mangal" pitchFamily="18" charset="0"/>
                <a:cs typeface="Mangal" pitchFamily="18" charset="0"/>
              </a:rPr>
              <a:t> / </a:t>
            </a:r>
            <a:r>
              <a:rPr lang="en-US" sz="2400" b="1" dirty="0" err="1" smtClean="0">
                <a:latin typeface="Mangal" pitchFamily="18" charset="0"/>
                <a:cs typeface="Mangal" pitchFamily="18" charset="0"/>
              </a:rPr>
              <a:t>निष्कर्ष</a:t>
            </a:r>
            <a:endParaRPr lang="en-US" sz="2400" b="1" dirty="0" smtClean="0">
              <a:latin typeface="Mangal" pitchFamily="18" charset="0"/>
              <a:cs typeface="Mangal" pitchFamily="18" charset="0"/>
            </a:endParaRPr>
          </a:p>
          <a:p>
            <a:pPr>
              <a:lnSpc>
                <a:spcPct val="200000"/>
              </a:lnSpc>
              <a:buNone/>
            </a:pP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		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एकदाचा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विस्तार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वाढल्याने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उत्पादनाचे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प्रमाण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वाढल्याने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उद्योगसंस्थेला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त्यास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अंतर्गत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बचती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तसेच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एकाच</a:t>
            </a:r>
            <a:r>
              <a:rPr lang="en-US" sz="2000" b="1" dirty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वस्तू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करणाऱ्या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अनेक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उत्पादन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संस्थाना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जे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सामुदायिक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लाभ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मिळतात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त्यास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बहीर्गत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म्हणतात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असे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फायदे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जरी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असले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तरी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अतिरिक्त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स्थानिचीकरणाने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वाहतूक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व्‍यवस्थेवर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आर्थिक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ताण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पडतो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त्यामुळे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कच्चा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माल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वेळेवर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पोहचत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नाही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विलंबामुळे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उद्योगसंस्थेला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तोटा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ही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सहन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करावा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 </a:t>
            </a:r>
            <a:r>
              <a:rPr lang="en-US" sz="2000" b="1" dirty="0" err="1" smtClean="0">
                <a:latin typeface="Mangal" pitchFamily="18" charset="0"/>
                <a:cs typeface="Mangal" pitchFamily="18" charset="0"/>
              </a:rPr>
              <a:t>लागतो</a:t>
            </a:r>
            <a:r>
              <a:rPr lang="en-US" sz="2000" b="1" dirty="0" smtClean="0">
                <a:latin typeface="Mangal" pitchFamily="18" charset="0"/>
                <a:cs typeface="Mangal" pitchFamily="18" charset="0"/>
              </a:rPr>
              <a:t>.</a:t>
            </a:r>
            <a:br>
              <a:rPr lang="en-US" sz="2000" b="1" dirty="0" smtClean="0">
                <a:latin typeface="Mangal" pitchFamily="18" charset="0"/>
                <a:cs typeface="Mangal" pitchFamily="18" charset="0"/>
              </a:rPr>
            </a:br>
            <a:endParaRPr lang="en-IN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102</TotalTime>
  <Words>30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            दे.भ.बा.भा. खंजिरे शिक्षण संस्थेचे, नाईट कॉलेज ऑफ आर्टस्‌ ॲण्ड कॉमर्स, इचलकरंजी  बी. ए. भाग 3 (सूक्ष्म अर्थशास्त्र)  ‘‘अंतर्गत आणि बहिर्गत बचती’’ (Internal and External Economics of Scale)  - सादर कर्ते - प्रा. डॉ. एस. एल. रणदिवे          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YCM</cp:lastModifiedBy>
  <cp:revision>23</cp:revision>
  <dcterms:created xsi:type="dcterms:W3CDTF">2006-08-16T00:00:00Z</dcterms:created>
  <dcterms:modified xsi:type="dcterms:W3CDTF">2022-04-23T11:25:54Z</dcterms:modified>
</cp:coreProperties>
</file>